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F9"/>
    <a:srgbClr val="E2F0D9"/>
    <a:srgbClr val="EAF4E4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8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3DCC-B686-415E-839B-D06EA763D8E0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B65-00E1-41B0-972B-37D68A6B83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0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3DCC-B686-415E-839B-D06EA763D8E0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B65-00E1-41B0-972B-37D68A6B83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03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3DCC-B686-415E-839B-D06EA763D8E0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B65-00E1-41B0-972B-37D68A6B83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78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3DCC-B686-415E-839B-D06EA763D8E0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B65-00E1-41B0-972B-37D68A6B83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06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3DCC-B686-415E-839B-D06EA763D8E0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B65-00E1-41B0-972B-37D68A6B83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82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3DCC-B686-415E-839B-D06EA763D8E0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B65-00E1-41B0-972B-37D68A6B83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69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3DCC-B686-415E-839B-D06EA763D8E0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B65-00E1-41B0-972B-37D68A6B83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06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3DCC-B686-415E-839B-D06EA763D8E0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B65-00E1-41B0-972B-37D68A6B83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11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3DCC-B686-415E-839B-D06EA763D8E0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B65-00E1-41B0-972B-37D68A6B83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31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3DCC-B686-415E-839B-D06EA763D8E0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B65-00E1-41B0-972B-37D68A6B83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48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3DCC-B686-415E-839B-D06EA763D8E0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B65-00E1-41B0-972B-37D68A6B83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25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3DCC-B686-415E-839B-D06EA763D8E0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6B65-00E1-41B0-972B-37D68A6B83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57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F758E1B-D7C3-66CB-8165-1D90E86DAB3D}"/>
              </a:ext>
            </a:extLst>
          </p:cNvPr>
          <p:cNvSpPr/>
          <p:nvPr/>
        </p:nvSpPr>
        <p:spPr>
          <a:xfrm>
            <a:off x="1159311" y="2586615"/>
            <a:ext cx="11536591" cy="1799796"/>
          </a:xfrm>
          <a:prstGeom prst="rect">
            <a:avLst/>
          </a:prstGeom>
          <a:gradFill flip="none" rotWithShape="1">
            <a:gsLst>
              <a:gs pos="40000">
                <a:srgbClr val="B9E133">
                  <a:alpha val="43000"/>
                </a:srgbClr>
              </a:gs>
              <a:gs pos="78000">
                <a:srgbClr val="00B0F0">
                  <a:alpha val="29000"/>
                </a:srgbClr>
              </a:gs>
              <a:gs pos="58000">
                <a:srgbClr val="92D050">
                  <a:alpha val="66000"/>
                </a:srgbClr>
              </a:gs>
              <a:gs pos="22000">
                <a:srgbClr val="FFFF00">
                  <a:alpha val="42000"/>
                </a:srgbClr>
              </a:gs>
              <a:gs pos="11000">
                <a:srgbClr val="FFC000">
                  <a:alpha val="71000"/>
                </a:srgbClr>
              </a:gs>
              <a:gs pos="0">
                <a:srgbClr val="FF5D5D">
                  <a:alpha val="46667"/>
                </a:srgbClr>
              </a:gs>
              <a:gs pos="86000">
                <a:schemeClr val="accent1">
                  <a:tint val="44500"/>
                  <a:satMod val="160000"/>
                  <a:alpha val="57000"/>
                </a:schemeClr>
              </a:gs>
              <a:gs pos="100000">
                <a:srgbClr val="7030A0">
                  <a:alpha val="3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5B7047A-86E2-9D9D-D72F-0CEE80F46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930176"/>
              </p:ext>
            </p:extLst>
          </p:nvPr>
        </p:nvGraphicFramePr>
        <p:xfrm>
          <a:off x="56845" y="1004691"/>
          <a:ext cx="12639057" cy="83928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57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06">
                  <a:extLst>
                    <a:ext uri="{9D8B030D-6E8A-4147-A177-3AD203B41FA5}">
                      <a16:colId xmlns:a16="http://schemas.microsoft.com/office/drawing/2014/main" val="1913297878"/>
                    </a:ext>
                  </a:extLst>
                </a:gridCol>
                <a:gridCol w="343200">
                  <a:extLst>
                    <a:ext uri="{9D8B030D-6E8A-4147-A177-3AD203B41FA5}">
                      <a16:colId xmlns:a16="http://schemas.microsoft.com/office/drawing/2014/main" val="1407731788"/>
                    </a:ext>
                  </a:extLst>
                </a:gridCol>
                <a:gridCol w="40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175">
                  <a:extLst>
                    <a:ext uri="{9D8B030D-6E8A-4147-A177-3AD203B41FA5}">
                      <a16:colId xmlns:a16="http://schemas.microsoft.com/office/drawing/2014/main" val="637212839"/>
                    </a:ext>
                  </a:extLst>
                </a:gridCol>
                <a:gridCol w="400175">
                  <a:extLst>
                    <a:ext uri="{9D8B030D-6E8A-4147-A177-3AD203B41FA5}">
                      <a16:colId xmlns:a16="http://schemas.microsoft.com/office/drawing/2014/main" val="1651012962"/>
                    </a:ext>
                  </a:extLst>
                </a:gridCol>
                <a:gridCol w="400175">
                  <a:extLst>
                    <a:ext uri="{9D8B030D-6E8A-4147-A177-3AD203B41FA5}">
                      <a16:colId xmlns:a16="http://schemas.microsoft.com/office/drawing/2014/main" val="2002949515"/>
                    </a:ext>
                  </a:extLst>
                </a:gridCol>
                <a:gridCol w="400175">
                  <a:extLst>
                    <a:ext uri="{9D8B030D-6E8A-4147-A177-3AD203B41FA5}">
                      <a16:colId xmlns:a16="http://schemas.microsoft.com/office/drawing/2014/main" val="2492341630"/>
                    </a:ext>
                  </a:extLst>
                </a:gridCol>
                <a:gridCol w="400175">
                  <a:extLst>
                    <a:ext uri="{9D8B030D-6E8A-4147-A177-3AD203B41FA5}">
                      <a16:colId xmlns:a16="http://schemas.microsoft.com/office/drawing/2014/main" val="1597582762"/>
                    </a:ext>
                  </a:extLst>
                </a:gridCol>
                <a:gridCol w="400175">
                  <a:extLst>
                    <a:ext uri="{9D8B030D-6E8A-4147-A177-3AD203B41FA5}">
                      <a16:colId xmlns:a16="http://schemas.microsoft.com/office/drawing/2014/main" val="1649007841"/>
                    </a:ext>
                  </a:extLst>
                </a:gridCol>
                <a:gridCol w="400175">
                  <a:extLst>
                    <a:ext uri="{9D8B030D-6E8A-4147-A177-3AD203B41FA5}">
                      <a16:colId xmlns:a16="http://schemas.microsoft.com/office/drawing/2014/main" val="3657045425"/>
                    </a:ext>
                  </a:extLst>
                </a:gridCol>
                <a:gridCol w="400175">
                  <a:extLst>
                    <a:ext uri="{9D8B030D-6E8A-4147-A177-3AD203B41FA5}">
                      <a16:colId xmlns:a16="http://schemas.microsoft.com/office/drawing/2014/main" val="3741468665"/>
                    </a:ext>
                  </a:extLst>
                </a:gridCol>
                <a:gridCol w="400175">
                  <a:extLst>
                    <a:ext uri="{9D8B030D-6E8A-4147-A177-3AD203B41FA5}">
                      <a16:colId xmlns:a16="http://schemas.microsoft.com/office/drawing/2014/main" val="508072289"/>
                    </a:ext>
                  </a:extLst>
                </a:gridCol>
                <a:gridCol w="400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731">
                  <a:extLst>
                    <a:ext uri="{9D8B030D-6E8A-4147-A177-3AD203B41FA5}">
                      <a16:colId xmlns:a16="http://schemas.microsoft.com/office/drawing/2014/main" val="818924499"/>
                    </a:ext>
                  </a:extLst>
                </a:gridCol>
                <a:gridCol w="471265">
                  <a:extLst>
                    <a:ext uri="{9D8B030D-6E8A-4147-A177-3AD203B41FA5}">
                      <a16:colId xmlns:a16="http://schemas.microsoft.com/office/drawing/2014/main" val="3910931517"/>
                    </a:ext>
                  </a:extLst>
                </a:gridCol>
                <a:gridCol w="524677">
                  <a:extLst>
                    <a:ext uri="{9D8B030D-6E8A-4147-A177-3AD203B41FA5}">
                      <a16:colId xmlns:a16="http://schemas.microsoft.com/office/drawing/2014/main" val="1607219177"/>
                    </a:ext>
                  </a:extLst>
                </a:gridCol>
                <a:gridCol w="524677">
                  <a:extLst>
                    <a:ext uri="{9D8B030D-6E8A-4147-A177-3AD203B41FA5}">
                      <a16:colId xmlns:a16="http://schemas.microsoft.com/office/drawing/2014/main" val="1492468794"/>
                    </a:ext>
                  </a:extLst>
                </a:gridCol>
                <a:gridCol w="524677">
                  <a:extLst>
                    <a:ext uri="{9D8B030D-6E8A-4147-A177-3AD203B41FA5}">
                      <a16:colId xmlns:a16="http://schemas.microsoft.com/office/drawing/2014/main" val="3492438524"/>
                    </a:ext>
                  </a:extLst>
                </a:gridCol>
                <a:gridCol w="524677">
                  <a:extLst>
                    <a:ext uri="{9D8B030D-6E8A-4147-A177-3AD203B41FA5}">
                      <a16:colId xmlns:a16="http://schemas.microsoft.com/office/drawing/2014/main" val="2436875256"/>
                    </a:ext>
                  </a:extLst>
                </a:gridCol>
                <a:gridCol w="524677">
                  <a:extLst>
                    <a:ext uri="{9D8B030D-6E8A-4147-A177-3AD203B41FA5}">
                      <a16:colId xmlns:a16="http://schemas.microsoft.com/office/drawing/2014/main" val="1644996982"/>
                    </a:ext>
                  </a:extLst>
                </a:gridCol>
                <a:gridCol w="524677">
                  <a:extLst>
                    <a:ext uri="{9D8B030D-6E8A-4147-A177-3AD203B41FA5}">
                      <a16:colId xmlns:a16="http://schemas.microsoft.com/office/drawing/2014/main" val="3732474945"/>
                    </a:ext>
                  </a:extLst>
                </a:gridCol>
                <a:gridCol w="524677">
                  <a:extLst>
                    <a:ext uri="{9D8B030D-6E8A-4147-A177-3AD203B41FA5}">
                      <a16:colId xmlns:a16="http://schemas.microsoft.com/office/drawing/2014/main" val="2263669230"/>
                    </a:ext>
                  </a:extLst>
                </a:gridCol>
                <a:gridCol w="524677">
                  <a:extLst>
                    <a:ext uri="{9D8B030D-6E8A-4147-A177-3AD203B41FA5}">
                      <a16:colId xmlns:a16="http://schemas.microsoft.com/office/drawing/2014/main" val="468257583"/>
                    </a:ext>
                  </a:extLst>
                </a:gridCol>
                <a:gridCol w="524677">
                  <a:extLst>
                    <a:ext uri="{9D8B030D-6E8A-4147-A177-3AD203B41FA5}">
                      <a16:colId xmlns:a16="http://schemas.microsoft.com/office/drawing/2014/main" val="3140346749"/>
                    </a:ext>
                  </a:extLst>
                </a:gridCol>
                <a:gridCol w="524677">
                  <a:extLst>
                    <a:ext uri="{9D8B030D-6E8A-4147-A177-3AD203B41FA5}">
                      <a16:colId xmlns:a16="http://schemas.microsoft.com/office/drawing/2014/main" val="790581329"/>
                    </a:ext>
                  </a:extLst>
                </a:gridCol>
                <a:gridCol w="524677">
                  <a:extLst>
                    <a:ext uri="{9D8B030D-6E8A-4147-A177-3AD203B41FA5}">
                      <a16:colId xmlns:a16="http://schemas.microsoft.com/office/drawing/2014/main" val="80729525"/>
                    </a:ext>
                  </a:extLst>
                </a:gridCol>
                <a:gridCol w="524677">
                  <a:extLst>
                    <a:ext uri="{9D8B030D-6E8A-4147-A177-3AD203B41FA5}">
                      <a16:colId xmlns:a16="http://schemas.microsoft.com/office/drawing/2014/main" val="4227623969"/>
                    </a:ext>
                  </a:extLst>
                </a:gridCol>
              </a:tblGrid>
              <a:tr h="41532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めざす子ども像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5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AR Pゴシック体S" panose="020B0A00000000000000" pitchFamily="50" charset="-128"/>
                          <a:ea typeface="AR Pゴシック体S" panose="020B0A00000000000000" pitchFamily="50" charset="-128"/>
                        </a:rPr>
                        <a:t>考 え る 子  ・  思 い や る 子  ・  た く ま し い 子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tx1"/>
                        </a:solidFill>
                        <a:latin typeface="07にくまるフォント" panose="02000900000000000000" pitchFamily="50" charset="-128"/>
                        <a:ea typeface="07にくまるフォント" panose="02000900000000000000" pitchFamily="50" charset="-128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910578"/>
                  </a:ext>
                </a:extLst>
              </a:tr>
              <a:tr h="69800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目標とする</a:t>
                      </a:r>
                      <a:endParaRPr kumimoji="1" lang="en-US" altLang="ja-JP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資質・能力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①基礎的・基本的な知識・技能　　　　　　　　　　   ②道徳的価値の理解                　　 　　     ③健康・安全の知識・技能</a:t>
                      </a:r>
                      <a:endParaRPr kumimoji="1" lang="en-US" altLang="ja-JP" sz="1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④課題を解決する思考力・表現力         　　　   ⑤道徳的な判断力・心情　　　　　　 　　　　　　　⑥健康・安全の課題解決の思考力・判断力</a:t>
                      </a:r>
                      <a:endParaRPr kumimoji="1" lang="en-US" altLang="ja-JP" sz="1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⑦主体的に学習に取り組む態度           　　　   ⑧道徳的な実践意欲と態度         　　 　　   ⑨健康の保持促進・安全と体力向上への意欲・態度</a:t>
                      </a:r>
                      <a:endParaRPr kumimoji="1" lang="en-US" altLang="ja-JP" sz="1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385726"/>
                  </a:ext>
                </a:extLst>
              </a:tr>
              <a:tr h="223282">
                <a:tc rowSpan="2"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時　期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年　長　児　（　５　歳　児　）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第 １ 学 年　（　６　歳　児　）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04">
                <a:tc gridSpan="3" vMerge="1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時期</a:t>
                      </a:r>
                    </a:p>
                  </a:txBody>
                  <a:tcPr marL="34290" marR="3429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４月</a:t>
                      </a:r>
                      <a:endParaRPr kumimoji="1" lang="en-US" altLang="ja-JP" sz="9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５月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６月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７月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８月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９月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10</a:t>
                      </a:r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11</a:t>
                      </a:r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12</a:t>
                      </a:r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１月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２月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３月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dirty="0">
                        <a:solidFill>
                          <a:schemeClr val="tx1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４月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５月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６月</a:t>
                      </a:r>
                      <a:endParaRPr kumimoji="1" lang="ja-JP" altLang="en-US" sz="900" b="1" dirty="0"/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７月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８月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９月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10</a:t>
                      </a:r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11</a:t>
                      </a:r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月</a:t>
                      </a:r>
                      <a:endParaRPr kumimoji="1" lang="en-US" altLang="ja-JP" sz="9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12</a:t>
                      </a:r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月</a:t>
                      </a:r>
                      <a:endParaRPr kumimoji="1" lang="en-US" altLang="ja-JP" sz="9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１月</a:t>
                      </a:r>
                      <a:endParaRPr kumimoji="1" lang="en-US" altLang="ja-JP" sz="9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２月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３月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2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育ってほしい児童の姿</a:t>
                      </a:r>
                      <a:endParaRPr kumimoji="1" lang="en-US" altLang="ja-JP" sz="1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4290" marR="34290" marT="34290" marB="3429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   ☆協同性</a:t>
                      </a:r>
                      <a:endParaRPr kumimoji="1" lang="en-US" altLang="ja-JP" sz="1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 ☆言葉による伝え合い</a:t>
                      </a:r>
                    </a:p>
                  </a:txBody>
                  <a:tcPr marL="34290" marR="34290" marT="34290" marB="34290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kumimoji="1" lang="en-US" altLang="ja-JP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9525" cap="flat" cmpd="sng" algn="ctr">
                      <a:solidFill>
                        <a:srgbClr val="FFF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BF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9525" cap="flat" cmpd="sng" algn="ctr">
                      <a:solidFill>
                        <a:srgbClr val="FBF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9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kumimoji="1" lang="en-US" altLang="ja-JP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tabLst>
                          <a:tab pos="1165225" algn="l"/>
                        </a:tabLst>
                      </a:pPr>
                      <a:endParaRPr kumimoji="1" lang="ja-JP" altLang="en-US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75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9525" cap="flat" cmpd="sng" algn="ctr">
                      <a:solidFill>
                        <a:srgbClr val="FFB9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743">
                <a:tc gridSpan="3"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kumimoji="1" lang="ja-JP" altLang="en-US" sz="18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主な活動・単元と行事</a:t>
                      </a:r>
                    </a:p>
                  </a:txBody>
                  <a:tcPr marL="34290" marR="34290" marT="34290" marB="3429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kumimoji="1" lang="ja-JP" altLang="en-US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E4"/>
                    </a:solidFill>
                  </a:tcPr>
                </a:tc>
                <a:tc gridSpan="12">
                  <a:txBody>
                    <a:bodyPr/>
                    <a:lstStyle/>
                    <a:p>
                      <a:endParaRPr kumimoji="1" lang="ja-JP" altLang="en-US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984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配慮事項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・子どもの話によく耳を傾ける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marL="90488" indent="-90488"/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・子どもが受け入れてもらっていると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marL="90488" indent="-90488"/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　　　　　　　　　実感できる経験を重ねる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・発想を広げるため、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　　　　　　自由に発言できる場と時間の確保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・子ども同士の自由なやり取りの見守り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0488" indent="-90488"/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・子どもが存分に話し合い、納得し、行動するための時間と場の確保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・小学校生活への期待が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深まるような関わり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F0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・遊びを多く取り入れた学び、学習過程・展開の工夫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・高さ、大きさ、広さなどの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　　　　　　校内・学習環境の配慮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・クロムブックの利活用（４月～）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・私物の管理の指導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・児童の成長を価値づけるためのキャリアパスポート等の活用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・思いやりや、憧れ、尊敬の気持ちをもたせるような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　　　　　　　　　　　　　　　　　　　　　　　　行事や幼保との交流会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・みんなで決めたことを実践する良さを実感できる学級活動の充実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87425" indent="-987425"/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・一日入学など、成長を実感させる　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marL="987425" indent="-987425"/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　　　　　　　　　　　　　　　　　　活動の工夫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・進級への期待や希望をもたせる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　　　　　　　　　　　　　　　学級活動、道徳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395627"/>
                  </a:ext>
                </a:extLst>
              </a:tr>
              <a:tr h="436103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幼保小連携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3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子ども</a:t>
                      </a:r>
                    </a:p>
                  </a:txBody>
                  <a:tcPr marL="34290" marR="3429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1E3F3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・サケ稚魚放流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・消防街頭啓発キャンペーン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・幼保小交流会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・消防放水体験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・幼保小交流会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・５歳児交流会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・一日入学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F0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F0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・年長児との交流会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・年長児との交流会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・一日入学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132772"/>
                  </a:ext>
                </a:extLst>
              </a:tr>
              <a:tr h="708509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職 員</a:t>
                      </a:r>
                    </a:p>
                  </a:txBody>
                  <a:tcPr marL="34290" marR="3429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3F3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・入学後の実態交流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・授業参観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・日常的な情報発信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（グループウェア、お便り等）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・保育参観・授業参観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・１年生及び年長児の実態交流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・日常的な情報発信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（グループウェア、お便り等）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・授業参観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・１年生及び年長児の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　　　　　実態交流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・日常的な情報発信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（グループウェア、お便り等）</a:t>
                      </a:r>
                      <a:endParaRPr kumimoji="1" lang="en-US" altLang="ja-JP" sz="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・引継ぎシート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F0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F0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・入学後の実態交流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・授業参観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・日常的な情報発信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（グループウェア、お便り等）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・保育参観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・授業参観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・１年生及び年長児の実態交流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・日常的な情報発信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　（グループウェア、お便り等）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・授業参観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・１年生及び年長児の実態交流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・日常的な情報発信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（グループウェア、お便り等）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・引継ぎシート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042025"/>
                  </a:ext>
                </a:extLst>
              </a:tr>
              <a:tr h="514728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家庭との連携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・日常的な情報発信（お便り、個人ノート等）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・子どもとの情報共有（懇談会、参観日、個人ノート等）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・行事への参加と参観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7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7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8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F0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・日常的な連携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（お便り、</a:t>
                      </a:r>
                      <a:r>
                        <a:rPr kumimoji="1" lang="en-US" altLang="ja-JP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HP</a:t>
                      </a:r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、電話、家庭訪問等）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・全校参観日、個人面談、行事の協力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・日常的な連携（お便り、</a:t>
                      </a:r>
                      <a:r>
                        <a:rPr kumimoji="1" lang="en-US" altLang="ja-JP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HP</a:t>
                      </a:r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、電話、家庭訪問等）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・全校参観日、ＰＴＡ活動（親子レク、懇親会）、行事の協力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・日常的な連携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kumimoji="1" lang="ja-JP" altLang="en-US" sz="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（お便り、</a:t>
                      </a:r>
                      <a:r>
                        <a:rPr kumimoji="1" lang="en-US" altLang="ja-JP" sz="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HP</a:t>
                      </a:r>
                      <a:r>
                        <a:rPr kumimoji="1" lang="ja-JP" altLang="en-US" sz="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、電話、家庭訪問等）</a:t>
                      </a:r>
                      <a:endParaRPr kumimoji="1" lang="en-US" altLang="ja-JP" sz="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・なわとび集会、全校参観日、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　　　　　　　　　　　　　　　　　行事の協力</a:t>
                      </a:r>
                      <a:endParaRPr kumimoji="1" lang="en-US" altLang="ja-JP" sz="7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329383"/>
                  </a:ext>
                </a:extLst>
              </a:tr>
            </a:tbl>
          </a:graphicData>
        </a:graphic>
      </p:graphicFrame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B422FA5-E070-9FA4-193F-DEF8C29201C2}"/>
              </a:ext>
            </a:extLst>
          </p:cNvPr>
          <p:cNvCxnSpPr>
            <a:cxnSpLocks/>
          </p:cNvCxnSpPr>
          <p:nvPr/>
        </p:nvCxnSpPr>
        <p:spPr>
          <a:xfrm flipH="1">
            <a:off x="2096040" y="2607755"/>
            <a:ext cx="430096" cy="177283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091D563-756D-90FC-FEA9-8F25CE8F39FF}"/>
              </a:ext>
            </a:extLst>
          </p:cNvPr>
          <p:cNvCxnSpPr>
            <a:cxnSpLocks/>
          </p:cNvCxnSpPr>
          <p:nvPr/>
        </p:nvCxnSpPr>
        <p:spPr>
          <a:xfrm flipH="1">
            <a:off x="3348038" y="2624533"/>
            <a:ext cx="415129" cy="177283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9FB6A3F-829F-3E18-0A61-3B7BF992653A}"/>
              </a:ext>
            </a:extLst>
          </p:cNvPr>
          <p:cNvCxnSpPr>
            <a:cxnSpLocks/>
          </p:cNvCxnSpPr>
          <p:nvPr/>
        </p:nvCxnSpPr>
        <p:spPr>
          <a:xfrm flipH="1">
            <a:off x="4523835" y="2590977"/>
            <a:ext cx="415129" cy="177283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00C0F6A-CBE6-D5D1-3C46-C6EE374D7D20}"/>
              </a:ext>
            </a:extLst>
          </p:cNvPr>
          <p:cNvCxnSpPr>
            <a:cxnSpLocks/>
          </p:cNvCxnSpPr>
          <p:nvPr/>
        </p:nvCxnSpPr>
        <p:spPr>
          <a:xfrm flipH="1">
            <a:off x="8290582" y="2590272"/>
            <a:ext cx="415129" cy="177283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795111D-7ABD-B87F-A434-09E8ED7D011B}"/>
              </a:ext>
            </a:extLst>
          </p:cNvPr>
          <p:cNvCxnSpPr>
            <a:cxnSpLocks/>
          </p:cNvCxnSpPr>
          <p:nvPr/>
        </p:nvCxnSpPr>
        <p:spPr>
          <a:xfrm flipH="1">
            <a:off x="10877053" y="2623123"/>
            <a:ext cx="415129" cy="177283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60A8A0-AB59-3937-4023-7DCD00751595}"/>
              </a:ext>
            </a:extLst>
          </p:cNvPr>
          <p:cNvSpPr txBox="1"/>
          <p:nvPr/>
        </p:nvSpPr>
        <p:spPr>
          <a:xfrm>
            <a:off x="1082621" y="2652341"/>
            <a:ext cx="1414672" cy="161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kumimoji="1"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○友達の中で自分の考えを伝え、相手の話をよく聞こうとする</a:t>
            </a:r>
            <a:endParaRPr kumimoji="1"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88900" indent="-88900"/>
            <a:endParaRPr kumimoji="1"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○好きな遊びを見つけ、</a:t>
            </a:r>
            <a:endParaRPr kumimoji="1"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kumimoji="1"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友達と一緒に楽しむ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○遊びや集団生活を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通して、ルールを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守ろうとする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B072A5F-C02A-8E86-AF20-32CBAF34B784}"/>
              </a:ext>
            </a:extLst>
          </p:cNvPr>
          <p:cNvSpPr txBox="1"/>
          <p:nvPr/>
        </p:nvSpPr>
        <p:spPr>
          <a:xfrm>
            <a:off x="2324076" y="2991238"/>
            <a:ext cx="1252399" cy="99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○相手の気持ちや</a:t>
            </a:r>
            <a:endParaRPr kumimoji="1"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思いに気付く</a:t>
            </a:r>
            <a:endParaRPr kumimoji="1"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○ルールを守りながら、</a:t>
            </a:r>
            <a:endParaRPr kumimoji="1"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グループでの遊びを</a:t>
            </a:r>
            <a:endParaRPr kumimoji="1"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　　　　　楽しむ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2B63F4C-B1D6-2AD5-6A98-388A6697307D}"/>
              </a:ext>
            </a:extLst>
          </p:cNvPr>
          <p:cNvSpPr txBox="1"/>
          <p:nvPr/>
        </p:nvSpPr>
        <p:spPr>
          <a:xfrm>
            <a:off x="3595096" y="2803090"/>
            <a:ext cx="1252399" cy="99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友達と思いや考えを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伝え、話合いを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　　受け入れる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○友達との共通の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目標に向かって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取り組む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710560D-1A92-D794-365D-C577C9F33F85}"/>
              </a:ext>
            </a:extLst>
          </p:cNvPr>
          <p:cNvSpPr txBox="1"/>
          <p:nvPr/>
        </p:nvSpPr>
        <p:spPr>
          <a:xfrm>
            <a:off x="4783471" y="2782198"/>
            <a:ext cx="1234114" cy="1491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友達との話し合いの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中で、イメージを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共有しながら遊ぶ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○友達との遊びや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活動の中で、それ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77800" indent="-177800">
              <a:lnSpc>
                <a:spcPct val="150000"/>
              </a:lnSpc>
            </a:pP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ぞれが力を出し合い、　　協力して達成感を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77800" indent="-177800">
              <a:lnSpc>
                <a:spcPct val="150000"/>
              </a:lnSpc>
            </a:pP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味わう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FBAF1A8-F46E-B9E6-B606-4ADB680DD927}"/>
              </a:ext>
            </a:extLst>
          </p:cNvPr>
          <p:cNvSpPr txBox="1"/>
          <p:nvPr/>
        </p:nvSpPr>
        <p:spPr>
          <a:xfrm>
            <a:off x="6363459" y="2715034"/>
            <a:ext cx="215050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○安心して学校生活を送る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・学校生活へ期待をもつ</a:t>
            </a:r>
          </a:p>
          <a:p>
            <a:r>
              <a:rPr kumimoji="1" lang="ja-JP" altLang="en-US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・新しく出会う友達や先生に</a:t>
            </a:r>
            <a:endParaRPr kumimoji="1" lang="en-US" altLang="ja-JP" sz="9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　　　　親しみを感じる</a:t>
            </a:r>
            <a:endParaRPr kumimoji="1" lang="en-US" altLang="ja-JP" sz="9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・自分の考えを伝える</a:t>
            </a:r>
            <a:endParaRPr kumimoji="1" lang="en-US" altLang="ja-JP" sz="9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○すすんで関係を築く</a:t>
            </a:r>
            <a:r>
              <a:rPr kumimoji="1"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・友達や先生との関わり</a:t>
            </a:r>
          </a:p>
          <a:p>
            <a:r>
              <a:rPr kumimoji="1" lang="ja-JP" altLang="en-US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・わからないことを聞く　</a:t>
            </a:r>
            <a:endParaRPr kumimoji="1" lang="ja-JP" altLang="en-US" sz="1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FD75AB-D618-9A32-3CC8-7859E05F6119}"/>
              </a:ext>
            </a:extLst>
          </p:cNvPr>
          <p:cNvSpPr txBox="1"/>
          <p:nvPr/>
        </p:nvSpPr>
        <p:spPr>
          <a:xfrm>
            <a:off x="8559547" y="2671344"/>
            <a:ext cx="2677505" cy="175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○友達の考えを受け止めつつ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伝え合う</a:t>
            </a:r>
            <a:endParaRPr kumimoji="1" lang="en-US" altLang="ja-JP" sz="12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  　 ・比べながら聞く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   　・話合いで決める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○友達と協力し、 思いを実現する</a:t>
            </a:r>
            <a:endParaRPr lang="en-US" altLang="ja-JP" sz="1200" noProof="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・自分の力を生かそうとする</a:t>
            </a:r>
            <a:endParaRPr kumimoji="1" lang="en-US" altLang="ja-JP" sz="900" dirty="0">
              <a:solidFill>
                <a:prstClr val="black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　　　　 ・相手意識をもつ</a:t>
            </a:r>
            <a:endParaRPr kumimoji="1" lang="en-US" altLang="ja-JP" sz="900" dirty="0">
              <a:solidFill>
                <a:prstClr val="black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　　　　　　・試行錯誤を重ねる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　　　　　　　　　　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28481CB-B8F1-ADCE-F250-E27517D2392B}"/>
              </a:ext>
            </a:extLst>
          </p:cNvPr>
          <p:cNvSpPr txBox="1"/>
          <p:nvPr/>
        </p:nvSpPr>
        <p:spPr>
          <a:xfrm>
            <a:off x="11088169" y="2999098"/>
            <a:ext cx="165063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○友達と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課題解決に向けた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  活動に取り組む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 ・様々な考えに触れる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 ・折り合いをつけ、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協力して活動する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35E9E46-51E6-BAC2-31D2-753F4D64DB0C}"/>
              </a:ext>
            </a:extLst>
          </p:cNvPr>
          <p:cNvGrpSpPr/>
          <p:nvPr/>
        </p:nvGrpSpPr>
        <p:grpSpPr>
          <a:xfrm>
            <a:off x="1195803" y="4414618"/>
            <a:ext cx="538197" cy="228062"/>
            <a:chOff x="792413" y="3272296"/>
            <a:chExt cx="1428273" cy="424852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4CC56E2-1C32-D402-AFC2-D5740ED76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92" b="43310"/>
            <a:stretch/>
          </p:blipFill>
          <p:spPr>
            <a:xfrm>
              <a:off x="792413" y="3272296"/>
              <a:ext cx="1428273" cy="424852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FAA2849-7966-DF0C-67DB-6D3814B365CD}"/>
                </a:ext>
              </a:extLst>
            </p:cNvPr>
            <p:cNvSpPr txBox="1"/>
            <p:nvPr/>
          </p:nvSpPr>
          <p:spPr>
            <a:xfrm>
              <a:off x="853349" y="3317603"/>
              <a:ext cx="1299502" cy="288379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幼保共通</a:t>
              </a:r>
              <a:endParaRPr lang="en-US" altLang="ja-JP" sz="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2957D25-C964-3CAA-86D9-3223D7A6F67D}"/>
              </a:ext>
            </a:extLst>
          </p:cNvPr>
          <p:cNvGrpSpPr/>
          <p:nvPr/>
        </p:nvGrpSpPr>
        <p:grpSpPr>
          <a:xfrm>
            <a:off x="1741183" y="4421889"/>
            <a:ext cx="430096" cy="214153"/>
            <a:chOff x="4852023" y="3423552"/>
            <a:chExt cx="1709920" cy="756295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713E568-6A5A-EA91-F084-17ED2891A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" t="47773" r="1495" b="18335"/>
            <a:stretch/>
          </p:blipFill>
          <p:spPr>
            <a:xfrm>
              <a:off x="4852023" y="3423552"/>
              <a:ext cx="1606907" cy="756295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5388C9D-8CB3-A770-DBA4-085837A80E47}"/>
                </a:ext>
              </a:extLst>
            </p:cNvPr>
            <p:cNvSpPr txBox="1"/>
            <p:nvPr/>
          </p:nvSpPr>
          <p:spPr>
            <a:xfrm>
              <a:off x="4889199" y="3460572"/>
              <a:ext cx="1672744" cy="516970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保育所</a:t>
              </a:r>
              <a:endParaRPr lang="en-US" altLang="ja-JP" sz="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B53CF55-EF51-4FBB-AFF1-83C1E7211869}"/>
              </a:ext>
            </a:extLst>
          </p:cNvPr>
          <p:cNvGrpSpPr/>
          <p:nvPr/>
        </p:nvGrpSpPr>
        <p:grpSpPr>
          <a:xfrm>
            <a:off x="2153857" y="4414113"/>
            <a:ext cx="420318" cy="237140"/>
            <a:chOff x="4503663" y="4159671"/>
            <a:chExt cx="703009" cy="366985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EA297AE-9247-B813-559D-53A0E79BC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" t="3300" r="3164" b="60085"/>
            <a:stretch/>
          </p:blipFill>
          <p:spPr>
            <a:xfrm>
              <a:off x="4517875" y="4159671"/>
              <a:ext cx="646830" cy="366985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AB50B15-06CF-FC62-5AA8-2AA176B24375}"/>
                </a:ext>
              </a:extLst>
            </p:cNvPr>
            <p:cNvSpPr txBox="1"/>
            <p:nvPr/>
          </p:nvSpPr>
          <p:spPr>
            <a:xfrm>
              <a:off x="4503663" y="4199982"/>
              <a:ext cx="703009" cy="228108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幼稚園</a:t>
              </a:r>
              <a:endParaRPr lang="en-US" altLang="ja-JP" sz="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C7FCAAE1-15E7-BAAF-F12C-FAA2F39D24D0}"/>
              </a:ext>
            </a:extLst>
          </p:cNvPr>
          <p:cNvGrpSpPr/>
          <p:nvPr/>
        </p:nvGrpSpPr>
        <p:grpSpPr>
          <a:xfrm>
            <a:off x="1715632" y="5071693"/>
            <a:ext cx="614996" cy="335669"/>
            <a:chOff x="819577" y="4012402"/>
            <a:chExt cx="776984" cy="398897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8F7A847E-E770-1BA8-BF83-529021A66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92" b="43310"/>
            <a:stretch/>
          </p:blipFill>
          <p:spPr>
            <a:xfrm>
              <a:off x="819577" y="4012402"/>
              <a:ext cx="776984" cy="398897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3E43929-C73B-30FB-59B1-80B8563592B3}"/>
                </a:ext>
              </a:extLst>
            </p:cNvPr>
            <p:cNvSpPr txBox="1"/>
            <p:nvPr/>
          </p:nvSpPr>
          <p:spPr>
            <a:xfrm>
              <a:off x="862012" y="4053139"/>
              <a:ext cx="734548" cy="276999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畑づくり　</a:t>
              </a:r>
              <a:r>
                <a:rPr lang="ja-JP" altLang="en-US" sz="1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　</a:t>
              </a:r>
              <a:endParaRPr lang="en-US" altLang="ja-JP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12505A3-1CA1-08D3-23D0-251AF7C10FAA}"/>
              </a:ext>
            </a:extLst>
          </p:cNvPr>
          <p:cNvGrpSpPr/>
          <p:nvPr/>
        </p:nvGrpSpPr>
        <p:grpSpPr>
          <a:xfrm>
            <a:off x="1892529" y="5541018"/>
            <a:ext cx="559410" cy="312168"/>
            <a:chOff x="4852020" y="3423552"/>
            <a:chExt cx="1672744" cy="756295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DB40A13E-4DC9-AF01-4863-2279C7124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" t="47773" r="1495" b="18335"/>
            <a:stretch/>
          </p:blipFill>
          <p:spPr>
            <a:xfrm>
              <a:off x="4852023" y="3423552"/>
              <a:ext cx="1606907" cy="756295"/>
            </a:xfrm>
            <a:prstGeom prst="rect">
              <a:avLst/>
            </a:pr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ED1CDE7-5C2E-64C9-4376-1AAB2647B0A1}"/>
                </a:ext>
              </a:extLst>
            </p:cNvPr>
            <p:cNvSpPr txBox="1"/>
            <p:nvPr/>
          </p:nvSpPr>
          <p:spPr>
            <a:xfrm>
              <a:off x="4852020" y="3528395"/>
              <a:ext cx="1672744" cy="546604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運動会</a:t>
              </a:r>
              <a:endParaRPr lang="en-US" altLang="ja-JP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24D69B5A-A3BE-191D-BD96-A138ECDBDB68}"/>
              </a:ext>
            </a:extLst>
          </p:cNvPr>
          <p:cNvGrpSpPr/>
          <p:nvPr/>
        </p:nvGrpSpPr>
        <p:grpSpPr>
          <a:xfrm>
            <a:off x="2460008" y="5541017"/>
            <a:ext cx="786018" cy="312168"/>
            <a:chOff x="4842161" y="3433398"/>
            <a:chExt cx="1679284" cy="756295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E3BAADE3-431A-8328-3814-21DBA0AAC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" t="47773" r="1495" b="18335"/>
            <a:stretch/>
          </p:blipFill>
          <p:spPr>
            <a:xfrm>
              <a:off x="4842161" y="3433398"/>
              <a:ext cx="1606907" cy="756295"/>
            </a:xfrm>
            <a:prstGeom prst="rect">
              <a:avLst/>
            </a:prstGeom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95F210CD-6EA4-B9C9-1FAB-96F13C9BEA0E}"/>
                </a:ext>
              </a:extLst>
            </p:cNvPr>
            <p:cNvSpPr txBox="1"/>
            <p:nvPr/>
          </p:nvSpPr>
          <p:spPr>
            <a:xfrm>
              <a:off x="4848701" y="3523748"/>
              <a:ext cx="1672744" cy="546604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夕べの集い</a:t>
              </a:r>
              <a:endParaRPr lang="en-US" altLang="ja-JP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336DD18C-2C7A-BB40-ABBC-BEA71CC65A7C}"/>
              </a:ext>
            </a:extLst>
          </p:cNvPr>
          <p:cNvGrpSpPr/>
          <p:nvPr/>
        </p:nvGrpSpPr>
        <p:grpSpPr>
          <a:xfrm>
            <a:off x="2592474" y="5981515"/>
            <a:ext cx="726298" cy="335669"/>
            <a:chOff x="4625262" y="4139834"/>
            <a:chExt cx="951340" cy="366986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BAA52A45-1645-EAEA-52B2-506900324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" t="3650" r="3164" b="61566"/>
            <a:stretch/>
          </p:blipFill>
          <p:spPr>
            <a:xfrm>
              <a:off x="4625262" y="4139834"/>
              <a:ext cx="951340" cy="366986"/>
            </a:xfrm>
            <a:prstGeom prst="rect">
              <a:avLst/>
            </a:pr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D2B0B7EB-B052-C8E3-9609-8659DC3C1E40}"/>
                </a:ext>
              </a:extLst>
            </p:cNvPr>
            <p:cNvSpPr txBox="1"/>
            <p:nvPr/>
          </p:nvSpPr>
          <p:spPr>
            <a:xfrm>
              <a:off x="4625262" y="4191790"/>
              <a:ext cx="951340" cy="230832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お楽しみ会</a:t>
              </a:r>
              <a:endParaRPr kumimoji="1" lang="en-US" altLang="ja-JP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A97C129-E92B-D622-E8AA-922B1FD7DE2B}"/>
              </a:ext>
            </a:extLst>
          </p:cNvPr>
          <p:cNvGrpSpPr/>
          <p:nvPr/>
        </p:nvGrpSpPr>
        <p:grpSpPr>
          <a:xfrm>
            <a:off x="2940695" y="4784876"/>
            <a:ext cx="642800" cy="335670"/>
            <a:chOff x="819577" y="4012402"/>
            <a:chExt cx="776984" cy="398897"/>
          </a:xfrm>
        </p:grpSpPr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A0AB584B-EAEF-7346-0584-63E58E5C5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92" b="43310"/>
            <a:stretch/>
          </p:blipFill>
          <p:spPr>
            <a:xfrm>
              <a:off x="819577" y="4012402"/>
              <a:ext cx="776984" cy="398897"/>
            </a:xfrm>
            <a:prstGeom prst="rect">
              <a:avLst/>
            </a:prstGeom>
          </p:spPr>
        </p:pic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7E55FD7A-EE20-B23D-6564-38A2F1AB2FAD}"/>
                </a:ext>
              </a:extLst>
            </p:cNvPr>
            <p:cNvSpPr txBox="1"/>
            <p:nvPr/>
          </p:nvSpPr>
          <p:spPr>
            <a:xfrm>
              <a:off x="862012" y="4053139"/>
              <a:ext cx="734548" cy="276999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畑・収穫　</a:t>
              </a:r>
              <a:r>
                <a:rPr lang="ja-JP" altLang="en-US" sz="1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　</a:t>
              </a:r>
              <a:endParaRPr lang="en-US" altLang="ja-JP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B58C570-2944-FAD5-31D9-134BD21C70B8}"/>
              </a:ext>
            </a:extLst>
          </p:cNvPr>
          <p:cNvGrpSpPr/>
          <p:nvPr/>
        </p:nvGrpSpPr>
        <p:grpSpPr>
          <a:xfrm>
            <a:off x="3393438" y="5984860"/>
            <a:ext cx="531094" cy="335670"/>
            <a:chOff x="4489785" y="4159671"/>
            <a:chExt cx="703009" cy="366985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64F48F32-2791-6A83-F9F0-E4F6CA473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" t="3300" r="3164" b="60085"/>
            <a:stretch/>
          </p:blipFill>
          <p:spPr>
            <a:xfrm>
              <a:off x="4517875" y="4159671"/>
              <a:ext cx="646830" cy="366985"/>
            </a:xfrm>
            <a:prstGeom prst="rect">
              <a:avLst/>
            </a:prstGeom>
          </p:spPr>
        </p:pic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2885B3A0-6059-7650-7B2B-2E7D3F3EF95E}"/>
                </a:ext>
              </a:extLst>
            </p:cNvPr>
            <p:cNvSpPr txBox="1"/>
            <p:nvPr/>
          </p:nvSpPr>
          <p:spPr>
            <a:xfrm>
              <a:off x="4489785" y="4208819"/>
              <a:ext cx="703009" cy="230831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運動会</a:t>
              </a:r>
              <a:endParaRPr lang="en-US" altLang="ja-JP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56A4FF5-2375-5098-FC4A-7806E560A28F}"/>
              </a:ext>
            </a:extLst>
          </p:cNvPr>
          <p:cNvGrpSpPr/>
          <p:nvPr/>
        </p:nvGrpSpPr>
        <p:grpSpPr>
          <a:xfrm>
            <a:off x="3763167" y="5528336"/>
            <a:ext cx="545290" cy="302602"/>
            <a:chOff x="4832206" y="3423552"/>
            <a:chExt cx="1672743" cy="756295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B27F23EC-3633-23B5-6833-C16572B0F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" t="47773" r="1495" b="18335"/>
            <a:stretch/>
          </p:blipFill>
          <p:spPr>
            <a:xfrm>
              <a:off x="4852023" y="3423552"/>
              <a:ext cx="1606907" cy="756295"/>
            </a:xfrm>
            <a:prstGeom prst="rect">
              <a:avLst/>
            </a:prstGeom>
          </p:spPr>
        </p:pic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0AB99F0F-FF9E-5B6C-9E8B-F5909AF02927}"/>
                </a:ext>
              </a:extLst>
            </p:cNvPr>
            <p:cNvSpPr txBox="1"/>
            <p:nvPr/>
          </p:nvSpPr>
          <p:spPr>
            <a:xfrm>
              <a:off x="4832206" y="3494845"/>
              <a:ext cx="1672743" cy="546603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発表会</a:t>
              </a:r>
              <a:endParaRPr lang="en-US" altLang="ja-JP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1BB7294B-0911-A455-3C5A-0960051BF710}"/>
              </a:ext>
            </a:extLst>
          </p:cNvPr>
          <p:cNvGrpSpPr/>
          <p:nvPr/>
        </p:nvGrpSpPr>
        <p:grpSpPr>
          <a:xfrm>
            <a:off x="4465122" y="5101127"/>
            <a:ext cx="732664" cy="335669"/>
            <a:chOff x="792413" y="3272296"/>
            <a:chExt cx="1428273" cy="424852"/>
          </a:xfrm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F3A8E409-9CE9-CD10-D126-1DC52CDCF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92" b="43310"/>
            <a:stretch/>
          </p:blipFill>
          <p:spPr>
            <a:xfrm>
              <a:off x="792413" y="3272296"/>
              <a:ext cx="1428273" cy="424852"/>
            </a:xfrm>
            <a:prstGeom prst="rect">
              <a:avLst/>
            </a:prstGeom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F392556F-FC1E-D94F-FB05-4097C55541B6}"/>
                </a:ext>
              </a:extLst>
            </p:cNvPr>
            <p:cNvSpPr txBox="1"/>
            <p:nvPr/>
          </p:nvSpPr>
          <p:spPr>
            <a:xfrm>
              <a:off x="853350" y="3317604"/>
              <a:ext cx="1299504" cy="241317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お別れ会</a:t>
              </a:r>
              <a:endParaRPr lang="en-US" altLang="ja-JP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CFF006E-2CD9-7D0A-39EC-46104A11E192}"/>
              </a:ext>
            </a:extLst>
          </p:cNvPr>
          <p:cNvGrpSpPr/>
          <p:nvPr/>
        </p:nvGrpSpPr>
        <p:grpSpPr>
          <a:xfrm>
            <a:off x="4973203" y="4722330"/>
            <a:ext cx="970490" cy="335669"/>
            <a:chOff x="792413" y="3272296"/>
            <a:chExt cx="1428273" cy="424852"/>
          </a:xfrm>
        </p:grpSpPr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E8D0AF22-7EC2-F5F6-6C4D-5EBC07852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92" b="43310"/>
            <a:stretch/>
          </p:blipFill>
          <p:spPr>
            <a:xfrm>
              <a:off x="792413" y="3272296"/>
              <a:ext cx="1428273" cy="424852"/>
            </a:xfrm>
            <a:prstGeom prst="rect">
              <a:avLst/>
            </a:prstGeom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ED342F30-055A-AD9B-0708-AECF3E832B74}"/>
                </a:ext>
              </a:extLst>
            </p:cNvPr>
            <p:cNvSpPr txBox="1"/>
            <p:nvPr/>
          </p:nvSpPr>
          <p:spPr>
            <a:xfrm>
              <a:off x="896111" y="3340051"/>
              <a:ext cx="1257903" cy="230832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終了・卒園式</a:t>
              </a:r>
              <a:endParaRPr lang="en-US" altLang="ja-JP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pic>
        <p:nvPicPr>
          <p:cNvPr id="61" name="図 60">
            <a:extLst>
              <a:ext uri="{FF2B5EF4-FFF2-40B4-BE49-F238E27FC236}">
                <a16:creationId xmlns:a16="http://schemas.microsoft.com/office/drawing/2014/main" id="{5853851F-AA06-3E39-209A-1E86C31927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34" y="4945539"/>
            <a:ext cx="539987" cy="539987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54114923-9515-070F-DDD0-9DF4AB1EE9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43" y="6303522"/>
            <a:ext cx="599827" cy="599827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9EF4BC87-3842-23C4-7BB4-E94A2215C1C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6"/>
          <a:stretch/>
        </p:blipFill>
        <p:spPr>
          <a:xfrm>
            <a:off x="4288417" y="5508474"/>
            <a:ext cx="714404" cy="511972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C13CC619-F5CF-C4E5-4C39-0AD503CB3B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8" b="62868"/>
          <a:stretch/>
        </p:blipFill>
        <p:spPr>
          <a:xfrm>
            <a:off x="3579056" y="6272729"/>
            <a:ext cx="789760" cy="606118"/>
          </a:xfrm>
          <a:prstGeom prst="rect">
            <a:avLst/>
          </a:prstGeom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234F82B-7EA6-F076-7BFF-FD690988F0FF}"/>
              </a:ext>
            </a:extLst>
          </p:cNvPr>
          <p:cNvGrpSpPr/>
          <p:nvPr/>
        </p:nvGrpSpPr>
        <p:grpSpPr>
          <a:xfrm>
            <a:off x="4043272" y="5995919"/>
            <a:ext cx="858102" cy="335669"/>
            <a:chOff x="4517875" y="4159671"/>
            <a:chExt cx="719436" cy="366985"/>
          </a:xfrm>
        </p:grpSpPr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F79C0777-A3EF-D58B-9031-B7D1AC12F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" t="3300" r="3164" b="60085"/>
            <a:stretch/>
          </p:blipFill>
          <p:spPr>
            <a:xfrm>
              <a:off x="4517875" y="4159671"/>
              <a:ext cx="646830" cy="366985"/>
            </a:xfrm>
            <a:prstGeom prst="rect">
              <a:avLst/>
            </a:prstGeom>
          </p:spPr>
        </p:pic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A16018A2-5E40-8F4D-3A79-5143AC1D877A}"/>
                </a:ext>
              </a:extLst>
            </p:cNvPr>
            <p:cNvSpPr txBox="1"/>
            <p:nvPr/>
          </p:nvSpPr>
          <p:spPr>
            <a:xfrm>
              <a:off x="4534302" y="4199982"/>
              <a:ext cx="703009" cy="253115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クリスマス会</a:t>
              </a:r>
              <a:endParaRPr lang="en-US" altLang="ja-JP" sz="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pic>
        <p:nvPicPr>
          <p:cNvPr id="65" name="図 64">
            <a:extLst>
              <a:ext uri="{FF2B5EF4-FFF2-40B4-BE49-F238E27FC236}">
                <a16:creationId xmlns:a16="http://schemas.microsoft.com/office/drawing/2014/main" id="{354CD209-35D0-9DDD-AF4B-AF8F1C9B024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2" t="1047" r="317" b="48786"/>
          <a:stretch/>
        </p:blipFill>
        <p:spPr>
          <a:xfrm>
            <a:off x="3219582" y="6141838"/>
            <a:ext cx="396853" cy="529766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BD44A4ED-F63F-16F8-E71F-FCD98E265AF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16" y="4557688"/>
            <a:ext cx="571039" cy="571039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53F1B971-2B60-FC2C-5717-D46763ACCFC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48778" r="56870" b="1055"/>
          <a:stretch/>
        </p:blipFill>
        <p:spPr>
          <a:xfrm>
            <a:off x="1653138" y="5642517"/>
            <a:ext cx="376303" cy="502332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41582602-EEA5-F4D1-85E4-C8E459F2465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82" y="4996597"/>
            <a:ext cx="409495" cy="409495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B8112233-48CF-118D-9CD8-A01223B0A51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22" y="4902591"/>
            <a:ext cx="495033" cy="495033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F1656BC-5A75-32B2-8916-34B128A2CB32}"/>
              </a:ext>
            </a:extLst>
          </p:cNvPr>
          <p:cNvGrpSpPr/>
          <p:nvPr/>
        </p:nvGrpSpPr>
        <p:grpSpPr>
          <a:xfrm>
            <a:off x="1167006" y="4741191"/>
            <a:ext cx="970490" cy="335670"/>
            <a:chOff x="792413" y="3272296"/>
            <a:chExt cx="1428273" cy="424852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82A9857B-C6EE-57B7-D620-506CE68CA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92" b="43310"/>
            <a:stretch/>
          </p:blipFill>
          <p:spPr>
            <a:xfrm>
              <a:off x="792413" y="3272296"/>
              <a:ext cx="1428273" cy="424852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5216488-D49D-3C72-531A-D3955CFF8AEC}"/>
                </a:ext>
              </a:extLst>
            </p:cNvPr>
            <p:cNvSpPr txBox="1"/>
            <p:nvPr/>
          </p:nvSpPr>
          <p:spPr>
            <a:xfrm>
              <a:off x="853351" y="3317603"/>
              <a:ext cx="1246473" cy="217616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入所・入園式</a:t>
              </a:r>
              <a:endParaRPr lang="en-US" altLang="ja-JP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pic>
        <p:nvPicPr>
          <p:cNvPr id="70" name="図 69">
            <a:extLst>
              <a:ext uri="{FF2B5EF4-FFF2-40B4-BE49-F238E27FC236}">
                <a16:creationId xmlns:a16="http://schemas.microsoft.com/office/drawing/2014/main" id="{0B304E32-1EDD-2264-27EA-0F6B02AF090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8" b="62868"/>
          <a:stretch/>
        </p:blipFill>
        <p:spPr>
          <a:xfrm>
            <a:off x="1907931" y="6253860"/>
            <a:ext cx="842709" cy="646755"/>
          </a:xfrm>
          <a:prstGeom prst="rect">
            <a:avLst/>
          </a:prstGeom>
        </p:spPr>
      </p:pic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7A59D705-9C9F-5715-241F-78B8F832D446}"/>
              </a:ext>
            </a:extLst>
          </p:cNvPr>
          <p:cNvGrpSpPr/>
          <p:nvPr/>
        </p:nvGrpSpPr>
        <p:grpSpPr>
          <a:xfrm>
            <a:off x="6368348" y="4371688"/>
            <a:ext cx="1970988" cy="724701"/>
            <a:chOff x="814466" y="3174968"/>
            <a:chExt cx="2312136" cy="769780"/>
          </a:xfrm>
        </p:grpSpPr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A0BCE850-6402-0AA6-3427-F1D9313E4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92" b="43310"/>
            <a:stretch/>
          </p:blipFill>
          <p:spPr>
            <a:xfrm>
              <a:off x="814466" y="3174968"/>
              <a:ext cx="2312136" cy="769780"/>
            </a:xfrm>
            <a:prstGeom prst="rect">
              <a:avLst/>
            </a:prstGeom>
          </p:spPr>
        </p:pic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6957EDB1-9351-C377-E3E4-D229AA1981C2}"/>
                </a:ext>
              </a:extLst>
            </p:cNvPr>
            <p:cNvSpPr txBox="1"/>
            <p:nvPr/>
          </p:nvSpPr>
          <p:spPr>
            <a:xfrm>
              <a:off x="890815" y="3225995"/>
              <a:ext cx="2215951" cy="572112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＜はじめまして　しょうがっこう＞</a:t>
              </a:r>
              <a:endPara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「がっこうのことしりたいな」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  <a:endParaRPr kumimoji="1" lang="en-US" altLang="ja-JP" sz="5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「おんがくにあわせてからだをうごかそう」（音）</a:t>
              </a:r>
              <a:endParaRPr lang="en-US" altLang="ja-JP" sz="5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「からだつくりうんどう」</a:t>
              </a:r>
              <a:r>
                <a:rPr kumimoji="1"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「てつぼうあそび」（体）</a:t>
              </a:r>
              <a:endParaRPr kumimoji="1" lang="en-US" altLang="ja-JP" sz="5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「たのしいいちにち」（国）　　　　　　　　　　　</a:t>
              </a:r>
              <a:r>
                <a:rPr lang="ja-JP" altLang="en-US" sz="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など</a:t>
              </a:r>
              <a:endParaRPr kumimoji="1" lang="en-US" altLang="ja-JP" sz="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EA2DB918-25F4-7D6D-77E1-B39F37A56763}"/>
              </a:ext>
            </a:extLst>
          </p:cNvPr>
          <p:cNvGrpSpPr/>
          <p:nvPr/>
        </p:nvGrpSpPr>
        <p:grpSpPr>
          <a:xfrm>
            <a:off x="8273859" y="4397632"/>
            <a:ext cx="1587046" cy="596245"/>
            <a:chOff x="3044936" y="3217578"/>
            <a:chExt cx="1865609" cy="683472"/>
          </a:xfrm>
        </p:grpSpPr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3C717ABD-0F41-C42E-6503-FAF8ECE23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" t="3650" r="3164" b="61566"/>
            <a:stretch/>
          </p:blipFill>
          <p:spPr>
            <a:xfrm>
              <a:off x="3076944" y="3217578"/>
              <a:ext cx="1771768" cy="683472"/>
            </a:xfrm>
            <a:prstGeom prst="rect">
              <a:avLst/>
            </a:prstGeom>
          </p:spPr>
        </p:pic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E610AE30-FB46-97B1-49CE-CC71B2446E17}"/>
                </a:ext>
              </a:extLst>
            </p:cNvPr>
            <p:cNvSpPr txBox="1"/>
            <p:nvPr/>
          </p:nvSpPr>
          <p:spPr>
            <a:xfrm>
              <a:off x="3044936" y="3250273"/>
              <a:ext cx="1865609" cy="511563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＜しぜんとなかよし①＞</a:t>
              </a:r>
              <a:endPara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「こうていでくさばなやむしをさがそう」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</a:p>
            <a:p>
              <a:r>
                <a:rPr kumimoji="1"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「あさがおをそだてよう」</a:t>
              </a:r>
              <a:r>
                <a:rPr kumimoji="1"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(</a:t>
              </a:r>
              <a:r>
                <a:rPr kumimoji="1"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kumimoji="1"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「みずであそぼう」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　　など</a:t>
              </a:r>
              <a:endParaRPr kumimoji="1" lang="en-US" altLang="ja-JP" sz="5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D4BFFF80-EACC-7C1D-6EDE-0FFD419B5193}"/>
              </a:ext>
            </a:extLst>
          </p:cNvPr>
          <p:cNvGrpSpPr/>
          <p:nvPr/>
        </p:nvGrpSpPr>
        <p:grpSpPr>
          <a:xfrm>
            <a:off x="9791253" y="4398845"/>
            <a:ext cx="1420083" cy="484248"/>
            <a:chOff x="4721064" y="2820031"/>
            <a:chExt cx="1625926" cy="615553"/>
          </a:xfrm>
        </p:grpSpPr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3087BA7B-368C-9ACB-7180-40F0B0CBC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1" t="3554" r="2522" b="61598"/>
            <a:stretch/>
          </p:blipFill>
          <p:spPr>
            <a:xfrm>
              <a:off x="4740084" y="2820031"/>
              <a:ext cx="1606906" cy="615553"/>
            </a:xfrm>
            <a:prstGeom prst="rect">
              <a:avLst/>
            </a:prstGeom>
          </p:spPr>
        </p:pic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3522F168-9B13-2344-34FE-3C6301D4CB82}"/>
                </a:ext>
              </a:extLst>
            </p:cNvPr>
            <p:cNvSpPr txBox="1"/>
            <p:nvPr/>
          </p:nvSpPr>
          <p:spPr>
            <a:xfrm>
              <a:off x="4721064" y="2852170"/>
              <a:ext cx="1599170" cy="469477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＜しぜんとなかよし②＞</a:t>
              </a:r>
              <a:endPara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「あきをさがそう</a:t>
              </a:r>
              <a:r>
                <a:rPr kumimoji="1"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」</a:t>
              </a:r>
              <a:r>
                <a:rPr kumimoji="1"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(</a:t>
              </a:r>
              <a:r>
                <a:rPr kumimoji="1"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kumimoji="1"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「あきのおもちゃをつくろう」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など</a:t>
              </a:r>
              <a:endParaRPr lang="en-US" altLang="ja-JP" sz="5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51B1705F-7ABD-18D7-2F95-A6AFA6AE7714}"/>
              </a:ext>
            </a:extLst>
          </p:cNvPr>
          <p:cNvGrpSpPr/>
          <p:nvPr/>
        </p:nvGrpSpPr>
        <p:grpSpPr>
          <a:xfrm>
            <a:off x="11191074" y="4397539"/>
            <a:ext cx="1540101" cy="478965"/>
            <a:chOff x="6439360" y="2798213"/>
            <a:chExt cx="1722597" cy="615553"/>
          </a:xfrm>
        </p:grpSpPr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AF41DCDE-B3E2-5DA7-1E28-6DC6A63F3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" t="3858" r="2015" b="62060"/>
            <a:stretch/>
          </p:blipFill>
          <p:spPr>
            <a:xfrm>
              <a:off x="6476140" y="2798213"/>
              <a:ext cx="1685817" cy="615553"/>
            </a:xfrm>
            <a:prstGeom prst="rect">
              <a:avLst/>
            </a:prstGeom>
          </p:spPr>
        </p:pic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FE71494F-BFA5-6A8F-5F77-78E772A49FE5}"/>
                </a:ext>
              </a:extLst>
            </p:cNvPr>
            <p:cNvSpPr txBox="1"/>
            <p:nvPr/>
          </p:nvSpPr>
          <p:spPr>
            <a:xfrm>
              <a:off x="6439360" y="2839276"/>
              <a:ext cx="1641634" cy="474656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＜しぜんとなかよし③＞</a:t>
              </a:r>
              <a:endPara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「そとであそぼう」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「ふゆのことをつたえよう」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など</a:t>
              </a:r>
              <a:endParaRPr lang="en-US" altLang="ja-JP" sz="5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59EFBA8B-9CAF-941A-5DC8-4B9D098AB999}"/>
              </a:ext>
            </a:extLst>
          </p:cNvPr>
          <p:cNvGrpSpPr/>
          <p:nvPr/>
        </p:nvGrpSpPr>
        <p:grpSpPr>
          <a:xfrm>
            <a:off x="6414649" y="5075514"/>
            <a:ext cx="1713073" cy="539987"/>
            <a:chOff x="812796" y="3958162"/>
            <a:chExt cx="1963649" cy="572813"/>
          </a:xfrm>
        </p:grpSpPr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1DE3AC9A-B04F-1BB7-8292-16BB737DB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92" b="43310"/>
            <a:stretch/>
          </p:blipFill>
          <p:spPr>
            <a:xfrm>
              <a:off x="812796" y="3958162"/>
              <a:ext cx="1888995" cy="572813"/>
            </a:xfrm>
            <a:prstGeom prst="rect">
              <a:avLst/>
            </a:prstGeom>
          </p:spPr>
        </p:pic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F7800D1D-AC50-44B4-DC3F-074063A1AC1B}"/>
                </a:ext>
              </a:extLst>
            </p:cNvPr>
            <p:cNvSpPr txBox="1"/>
            <p:nvPr/>
          </p:nvSpPr>
          <p:spPr>
            <a:xfrm>
              <a:off x="850242" y="3991812"/>
              <a:ext cx="1926203" cy="391784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＜みんなともだち＞</a:t>
              </a:r>
              <a:endPara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「がっこうにいるひととなかよくなろう」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「しらせたいことを　かこう」（国） など</a:t>
              </a:r>
              <a:endParaRPr kumimoji="1" lang="ja-JP" altLang="en-US" sz="5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550B58A5-C4D1-5F32-B3E2-FE9774510D7E}"/>
              </a:ext>
            </a:extLst>
          </p:cNvPr>
          <p:cNvGrpSpPr/>
          <p:nvPr/>
        </p:nvGrpSpPr>
        <p:grpSpPr>
          <a:xfrm>
            <a:off x="8102630" y="5081195"/>
            <a:ext cx="1339210" cy="550047"/>
            <a:chOff x="3100763" y="4282799"/>
            <a:chExt cx="1651590" cy="466616"/>
          </a:xfrm>
        </p:grpSpPr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B75F182C-75F1-ADC6-142C-C6A59622D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" t="3300" r="3164" b="60085"/>
            <a:stretch/>
          </p:blipFill>
          <p:spPr>
            <a:xfrm>
              <a:off x="3100763" y="4282799"/>
              <a:ext cx="1651590" cy="466616"/>
            </a:xfrm>
            <a:prstGeom prst="rect">
              <a:avLst/>
            </a:prstGeom>
          </p:spPr>
        </p:pic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420779ED-8D85-0B5C-86F4-D92B6926FA93}"/>
                </a:ext>
              </a:extLst>
            </p:cNvPr>
            <p:cNvSpPr txBox="1"/>
            <p:nvPr/>
          </p:nvSpPr>
          <p:spPr>
            <a:xfrm>
              <a:off x="3105740" y="4315490"/>
              <a:ext cx="1641634" cy="339421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＜ぎゅっと　ともだち＞</a:t>
              </a:r>
              <a:endPara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6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「</a:t>
              </a:r>
              <a:r>
                <a:rPr lang="ja-JP" altLang="en-US" sz="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たのしかったことをかこう」</a:t>
              </a:r>
              <a:endParaRPr lang="en-US" altLang="ja-JP" sz="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　　　　　　　　（国）など</a:t>
              </a:r>
              <a:endParaRPr lang="en-US" altLang="ja-JP" sz="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89" name="図 88">
            <a:extLst>
              <a:ext uri="{FF2B5EF4-FFF2-40B4-BE49-F238E27FC236}">
                <a16:creationId xmlns:a16="http://schemas.microsoft.com/office/drawing/2014/main" id="{52A1BA38-8F4E-D5D2-09F1-275E7625CD6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82">
            <a:off x="7894320" y="4458585"/>
            <a:ext cx="466803" cy="274947"/>
          </a:xfrm>
          <a:prstGeom prst="rect">
            <a:avLst/>
          </a:prstGeom>
        </p:spPr>
      </p:pic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EB8A4A90-7026-BA2C-36F3-81440FFB2134}"/>
              </a:ext>
            </a:extLst>
          </p:cNvPr>
          <p:cNvGrpSpPr/>
          <p:nvPr/>
        </p:nvGrpSpPr>
        <p:grpSpPr>
          <a:xfrm>
            <a:off x="9621404" y="4980663"/>
            <a:ext cx="1507218" cy="656734"/>
            <a:chOff x="4852023" y="3423552"/>
            <a:chExt cx="1709920" cy="756295"/>
          </a:xfrm>
        </p:grpSpPr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D0685385-C232-6486-FC4F-C3A0D60D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" t="47773" r="1495" b="18335"/>
            <a:stretch/>
          </p:blipFill>
          <p:spPr>
            <a:xfrm>
              <a:off x="4852023" y="3423552"/>
              <a:ext cx="1606907" cy="756295"/>
            </a:xfrm>
            <a:prstGeom prst="rect">
              <a:avLst/>
            </a:prstGeom>
          </p:spPr>
        </p:pic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F7A85802-DBB6-A330-52F2-0F51C1804BEE}"/>
                </a:ext>
              </a:extLst>
            </p:cNvPr>
            <p:cNvSpPr txBox="1"/>
            <p:nvPr/>
          </p:nvSpPr>
          <p:spPr>
            <a:xfrm>
              <a:off x="4889200" y="3460570"/>
              <a:ext cx="1672743" cy="602540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＜れっつ・ちゃれんじ＞</a:t>
              </a:r>
              <a:endPara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「いっしょにあそぼう」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「じぶんのいちにちをみつめよう」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「じぶんでできることをしよう」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「これからもつづけよう」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 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など</a:t>
              </a:r>
              <a:endParaRPr lang="en-US" altLang="ja-JP" sz="5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AE2AD2D0-AA42-9341-115E-914AF7E83B3F}"/>
              </a:ext>
            </a:extLst>
          </p:cNvPr>
          <p:cNvGrpSpPr/>
          <p:nvPr/>
        </p:nvGrpSpPr>
        <p:grpSpPr>
          <a:xfrm>
            <a:off x="11048051" y="4967970"/>
            <a:ext cx="1767835" cy="710767"/>
            <a:chOff x="7247263" y="3360968"/>
            <a:chExt cx="1989263" cy="819282"/>
          </a:xfrm>
        </p:grpSpPr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9FE872D2-BA36-F285-43E3-46BDE885F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" t="3858" r="2015" b="62060"/>
            <a:stretch/>
          </p:blipFill>
          <p:spPr>
            <a:xfrm>
              <a:off x="7247263" y="3360968"/>
              <a:ext cx="1909223" cy="819282"/>
            </a:xfrm>
            <a:prstGeom prst="rect">
              <a:avLst/>
            </a:prstGeom>
          </p:spPr>
        </p:pic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2A0F91D5-A067-E3AE-8295-540E685A1E69}"/>
                </a:ext>
              </a:extLst>
            </p:cNvPr>
            <p:cNvSpPr txBox="1"/>
            <p:nvPr/>
          </p:nvSpPr>
          <p:spPr>
            <a:xfrm>
              <a:off x="7252259" y="3411633"/>
              <a:ext cx="1984267" cy="603102"/>
            </a:xfrm>
            <a:prstGeom prst="rect">
              <a:avLst/>
            </a:prstGeom>
            <a:noFill/>
            <a:ln w="31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＜ぐんぐん・ちゃれんじ＞</a:t>
              </a:r>
              <a:endPara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「あたらしい１ねんせいをしょうたいしよう」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「しょうたいしたいことをはなしあおう」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「１ねんかんをふりかえろう」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</a:p>
            <a:p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「ありがとうわたしのきょうしつ」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(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生</a:t>
              </a:r>
              <a:r>
                <a:rPr lang="en-US" altLang="ja-JP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 </a:t>
              </a:r>
              <a:r>
                <a:rPr lang="ja-JP" altLang="en-US" sz="5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など</a:t>
              </a:r>
              <a:endParaRPr lang="en-US" altLang="ja-JP" sz="5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96" name="図 95">
            <a:extLst>
              <a:ext uri="{FF2B5EF4-FFF2-40B4-BE49-F238E27FC236}">
                <a16:creationId xmlns:a16="http://schemas.microsoft.com/office/drawing/2014/main" id="{7D15BD82-F6F0-E978-8B3F-A31CF4011C6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496" y="4405039"/>
            <a:ext cx="218902" cy="255682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8F36E940-1A7B-6FE3-EE80-E17D9F7FA54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38" y="4742649"/>
            <a:ext cx="371525" cy="416234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1BB0019A-573F-9608-D0EC-A0F974BFF66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929">
            <a:off x="8041023" y="4946403"/>
            <a:ext cx="282417" cy="363260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56D51277-E0FA-26CC-A250-9B1B1EE840F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65972">
            <a:off x="10889216" y="4737167"/>
            <a:ext cx="349617" cy="330387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2FD58392-99FB-1921-3D32-D0D0E0DB699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7242" y="4338332"/>
            <a:ext cx="358085" cy="360790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5FCC08BF-D972-1403-59F3-BB00254CE11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981" y="4774725"/>
            <a:ext cx="325160" cy="400023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DE45068A-7792-C8C1-A7A1-C7F75D435126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6" t="7223" r="2719" b="64231"/>
          <a:stretch/>
        </p:blipFill>
        <p:spPr>
          <a:xfrm>
            <a:off x="6451292" y="5845311"/>
            <a:ext cx="537607" cy="373348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89590796-16F0-C980-136B-49A44674EAEF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92" y="6237419"/>
            <a:ext cx="695489" cy="551175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97EA5255-3FEA-0219-FEC7-805AA668CBC3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13414" r="50000" b="5468"/>
          <a:stretch/>
        </p:blipFill>
        <p:spPr>
          <a:xfrm>
            <a:off x="6455821" y="6596213"/>
            <a:ext cx="191209" cy="337039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CC387F72-DF8D-8C8B-5DCE-96BD8BCD9899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15595" r="5703" b="6818"/>
          <a:stretch/>
        </p:blipFill>
        <p:spPr>
          <a:xfrm>
            <a:off x="7004923" y="6544696"/>
            <a:ext cx="167327" cy="365328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A462F83A-0132-F68F-DE77-473B61AE2191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6" t="64028" r="2231" b="6439"/>
          <a:stretch/>
        </p:blipFill>
        <p:spPr>
          <a:xfrm>
            <a:off x="7200102" y="5603817"/>
            <a:ext cx="560725" cy="398897"/>
          </a:xfrm>
          <a:prstGeom prst="rect">
            <a:avLst/>
          </a:prstGeom>
        </p:spPr>
      </p:pic>
      <p:pic>
        <p:nvPicPr>
          <p:cNvPr id="109" name="図 108">
            <a:extLst>
              <a:ext uri="{FF2B5EF4-FFF2-40B4-BE49-F238E27FC236}">
                <a16:creationId xmlns:a16="http://schemas.microsoft.com/office/drawing/2014/main" id="{EBF9E5B8-BCAA-B2F7-E439-A7EC836E05B9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68856" r="35587" b="1231"/>
          <a:stretch/>
        </p:blipFill>
        <p:spPr>
          <a:xfrm flipH="1">
            <a:off x="7126922" y="5965321"/>
            <a:ext cx="562341" cy="400047"/>
          </a:xfrm>
          <a:prstGeom prst="rect">
            <a:avLst/>
          </a:prstGeom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354F69B6-140E-E0F9-1797-28BD67348004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7" t="8281" r="1849" b="49435"/>
          <a:stretch/>
        </p:blipFill>
        <p:spPr>
          <a:xfrm>
            <a:off x="7708290" y="5664636"/>
            <a:ext cx="212334" cy="417707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A6A93815-6047-CFE9-2874-19EFBEFD6269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15" y="6416179"/>
            <a:ext cx="510850" cy="51085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550004F6-A0CF-E90F-3DEC-7E4BA5FCF5B4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7"/>
          <a:stretch/>
        </p:blipFill>
        <p:spPr>
          <a:xfrm>
            <a:off x="8473373" y="5492301"/>
            <a:ext cx="1151656" cy="1014070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D61472BB-837C-6E0E-2D47-351B167F871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698" y="5985733"/>
            <a:ext cx="883551" cy="606117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E9773EA2-4967-716D-9280-D043059092D8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t="37060" r="40685" b="34817"/>
          <a:stretch/>
        </p:blipFill>
        <p:spPr>
          <a:xfrm>
            <a:off x="9639274" y="5692102"/>
            <a:ext cx="1005662" cy="522019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25D46D3E-FFB9-8BE8-1DEA-06BA23A38B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641" y="6241336"/>
            <a:ext cx="665653" cy="665653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ABB7570A-BBFD-3EA1-C590-B936CA21316B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06" y="5715924"/>
            <a:ext cx="647976" cy="567339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1721C952-2113-331E-55CF-6471D4EC19BD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66681" r="51544" b="3786"/>
          <a:stretch/>
        </p:blipFill>
        <p:spPr>
          <a:xfrm>
            <a:off x="12232552" y="5803766"/>
            <a:ext cx="506032" cy="359988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FB8752E9-3F83-3CB3-D0DA-0B01D098ED03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8976" r="49403" b="64838"/>
          <a:stretch/>
        </p:blipFill>
        <p:spPr>
          <a:xfrm>
            <a:off x="11776229" y="6144909"/>
            <a:ext cx="773328" cy="399787"/>
          </a:xfrm>
          <a:prstGeom prst="rect">
            <a:avLst/>
          </a:prstGeom>
        </p:spPr>
      </p:pic>
      <p:pic>
        <p:nvPicPr>
          <p:cNvPr id="124" name="図 123">
            <a:extLst>
              <a:ext uri="{FF2B5EF4-FFF2-40B4-BE49-F238E27FC236}">
                <a16:creationId xmlns:a16="http://schemas.microsoft.com/office/drawing/2014/main" id="{A10705C0-908A-DA11-9FBF-D4BF5F572A48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2" b="36184"/>
          <a:stretch/>
        </p:blipFill>
        <p:spPr>
          <a:xfrm>
            <a:off x="2946474" y="728557"/>
            <a:ext cx="6908063" cy="313229"/>
          </a:xfrm>
          <a:prstGeom prst="rect">
            <a:avLst/>
          </a:prstGeom>
        </p:spPr>
      </p:pic>
      <p:pic>
        <p:nvPicPr>
          <p:cNvPr id="125" name="図 124">
            <a:extLst>
              <a:ext uri="{FF2B5EF4-FFF2-40B4-BE49-F238E27FC236}">
                <a16:creationId xmlns:a16="http://schemas.microsoft.com/office/drawing/2014/main" id="{06AC8B6B-7F49-1C23-B8A5-77DDEEED32D3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2" b="36184"/>
          <a:stretch/>
        </p:blipFill>
        <p:spPr>
          <a:xfrm>
            <a:off x="2954037" y="98064"/>
            <a:ext cx="6908063" cy="313229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9F8A9712-90EE-3CAB-22FB-1B91829EC758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50" y="232370"/>
            <a:ext cx="699474" cy="699474"/>
          </a:xfrm>
          <a:prstGeom prst="rect">
            <a:avLst/>
          </a:prstGeom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81FD89A5-9202-F49C-83FB-2735162C61FE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02" y="228380"/>
            <a:ext cx="699473" cy="699473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9BE5454D-ECC9-A18A-B0CC-08F26DA9D372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1417" r="52694" b="58217"/>
          <a:stretch/>
        </p:blipFill>
        <p:spPr>
          <a:xfrm rot="20120539">
            <a:off x="1126442" y="327774"/>
            <a:ext cx="598697" cy="559337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45A6EC17-487D-2788-63A7-C6D3D59DA3DE}"/>
              </a:ext>
            </a:extLst>
          </p:cNvPr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13414" r="50000" b="5468"/>
          <a:stretch/>
        </p:blipFill>
        <p:spPr>
          <a:xfrm>
            <a:off x="9843426" y="172679"/>
            <a:ext cx="450729" cy="794492"/>
          </a:xfrm>
          <a:prstGeom prst="rect">
            <a:avLst/>
          </a:prstGeom>
        </p:spPr>
      </p:pic>
      <p:pic>
        <p:nvPicPr>
          <p:cNvPr id="130" name="図 129">
            <a:extLst>
              <a:ext uri="{FF2B5EF4-FFF2-40B4-BE49-F238E27FC236}">
                <a16:creationId xmlns:a16="http://schemas.microsoft.com/office/drawing/2014/main" id="{67B4DE77-049A-BB77-BBD2-BFBC7AD65D1E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15595" r="5703" b="6818"/>
          <a:stretch/>
        </p:blipFill>
        <p:spPr>
          <a:xfrm>
            <a:off x="10366401" y="200348"/>
            <a:ext cx="343349" cy="749638"/>
          </a:xfrm>
          <a:prstGeom prst="rect">
            <a:avLst/>
          </a:prstGeom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3EA509DF-8BBC-6F67-A934-D76D90E17E2E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4" t="-633" r="5471" b="54966"/>
          <a:stretch/>
        </p:blipFill>
        <p:spPr>
          <a:xfrm>
            <a:off x="10892572" y="177191"/>
            <a:ext cx="694291" cy="745385"/>
          </a:xfrm>
          <a:prstGeom prst="rect">
            <a:avLst/>
          </a:prstGeom>
        </p:spPr>
      </p:pic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3097708E-D498-423F-E8B3-D22005609CAB}"/>
              </a:ext>
            </a:extLst>
          </p:cNvPr>
          <p:cNvSpPr txBox="1"/>
          <p:nvPr/>
        </p:nvSpPr>
        <p:spPr>
          <a:xfrm>
            <a:off x="635154" y="2651546"/>
            <a:ext cx="508203" cy="153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kumimoji="1" lang="ja-JP" altLang="en-US" sz="1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重点</a:t>
            </a:r>
            <a:r>
              <a:rPr kumimoji="1" lang="en-US" altLang="ja-JP" sz="1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2F20E6F9-A8FF-F7BB-E2E8-82CEE6F2C329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1362" r="1461" b="59061"/>
          <a:stretch/>
        </p:blipFill>
        <p:spPr>
          <a:xfrm>
            <a:off x="7814457" y="8483584"/>
            <a:ext cx="751926" cy="926746"/>
          </a:xfrm>
          <a:prstGeom prst="rect">
            <a:avLst/>
          </a:prstGeom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49488592-D0F5-4864-DCD3-5C0315E295AB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06" y="7287330"/>
            <a:ext cx="452344" cy="444565"/>
          </a:xfrm>
          <a:prstGeom prst="rect">
            <a:avLst/>
          </a:prstGeom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5E33D44C-33EF-91F1-F471-B07396C8629B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14" y="8168640"/>
            <a:ext cx="1050453" cy="764204"/>
          </a:xfrm>
          <a:prstGeom prst="rect">
            <a:avLst/>
          </a:prstGeom>
        </p:spPr>
      </p:pic>
      <p:pic>
        <p:nvPicPr>
          <p:cNvPr id="136" name="図 135">
            <a:extLst>
              <a:ext uri="{FF2B5EF4-FFF2-40B4-BE49-F238E27FC236}">
                <a16:creationId xmlns:a16="http://schemas.microsoft.com/office/drawing/2014/main" id="{EA97A9E2-F7AD-66E6-0A70-613BE530E8B6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638" y="7502986"/>
            <a:ext cx="788274" cy="665653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3524E1A9-D2EB-52EA-1772-B31FE2566D51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97" y="8168640"/>
            <a:ext cx="623588" cy="721024"/>
          </a:xfrm>
          <a:prstGeom prst="rect">
            <a:avLst/>
          </a:prstGeom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AAE339E6-BA97-4052-A1F3-90485ED2576A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973" y="3610824"/>
            <a:ext cx="882091" cy="805387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:a16="http://schemas.microsoft.com/office/drawing/2014/main" id="{BFECF537-33CD-CF62-88F7-8E79F7BF9EA4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317" y="3117448"/>
            <a:ext cx="681235" cy="547464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81ECEA8D-86FC-5007-5842-956A204B1578}"/>
              </a:ext>
            </a:extLst>
          </p:cNvPr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7" t="66319" r="3488" b="6276"/>
          <a:stretch/>
        </p:blipFill>
        <p:spPr>
          <a:xfrm>
            <a:off x="12118134" y="2610681"/>
            <a:ext cx="581372" cy="370223"/>
          </a:xfrm>
          <a:prstGeom prst="rect">
            <a:avLst/>
          </a:prstGeom>
        </p:spPr>
      </p:pic>
      <p:pic>
        <p:nvPicPr>
          <p:cNvPr id="144" name="図 143">
            <a:extLst>
              <a:ext uri="{FF2B5EF4-FFF2-40B4-BE49-F238E27FC236}">
                <a16:creationId xmlns:a16="http://schemas.microsoft.com/office/drawing/2014/main" id="{A6B879B4-D8AB-9942-6D93-6BD5FD261E9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8" b="62868"/>
          <a:stretch/>
        </p:blipFill>
        <p:spPr>
          <a:xfrm>
            <a:off x="7484493" y="6264306"/>
            <a:ext cx="789760" cy="606118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BE8A4BE0-0C2E-4CED-9664-7E7E1343810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8" b="62868"/>
          <a:stretch/>
        </p:blipFill>
        <p:spPr>
          <a:xfrm>
            <a:off x="9531007" y="6257020"/>
            <a:ext cx="789760" cy="606118"/>
          </a:xfrm>
          <a:prstGeom prst="rect">
            <a:avLst/>
          </a:prstGeom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1F8862D1-6D88-F32F-BB90-FB028E558A2D}"/>
              </a:ext>
            </a:extLst>
          </p:cNvPr>
          <p:cNvSpPr txBox="1"/>
          <p:nvPr/>
        </p:nvSpPr>
        <p:spPr>
          <a:xfrm>
            <a:off x="5831945" y="2169271"/>
            <a:ext cx="661720" cy="71839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①健康な心と体　　④道徳性・規範意識の芽生え　　　⑦自然との関わり・生命尊重</a:t>
            </a:r>
            <a:endParaRPr kumimoji="1" lang="en-US" altLang="ja-JP" sz="1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defTabSz="914400">
              <a:defRPr/>
            </a:pPr>
            <a:r>
              <a:rPr kumimoji="1"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</a:t>
            </a:r>
            <a:r>
              <a: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の姿　②自立心　　　　　⑤社会生活との関わり　　　　　　⑧数量や図形、標識や文字などへの関心・感覚</a:t>
            </a:r>
            <a:endParaRPr kumimoji="1" lang="en-US" altLang="ja-JP" sz="1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defTabSz="914400">
              <a:defRPr/>
            </a:pPr>
            <a:r>
              <a: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③協同性　　　　　⑥思考力の芽生え　　　　　　　　⑨言葉による伝え合い　　　　　　⑩豊かな感性と表現</a:t>
            </a:r>
            <a:endParaRPr kumimoji="1" lang="ja-JP" altLang="en-US" sz="1050" dirty="0"/>
          </a:p>
        </p:txBody>
      </p:sp>
      <p:pic>
        <p:nvPicPr>
          <p:cNvPr id="149" name="図 148">
            <a:extLst>
              <a:ext uri="{FF2B5EF4-FFF2-40B4-BE49-F238E27FC236}">
                <a16:creationId xmlns:a16="http://schemas.microsoft.com/office/drawing/2014/main" id="{C48CBBAD-AE5D-B254-2B68-91B9F4A123B8}"/>
              </a:ext>
            </a:extLst>
          </p:cNvPr>
          <p:cNvPicPr>
            <a:picLocks noChangeAspect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9" t="39598" r="5423" b="30940"/>
          <a:stretch/>
        </p:blipFill>
        <p:spPr>
          <a:xfrm>
            <a:off x="2002477" y="3757873"/>
            <a:ext cx="910949" cy="664694"/>
          </a:xfrm>
          <a:prstGeom prst="rect">
            <a:avLst/>
          </a:prstGeom>
        </p:spPr>
      </p:pic>
      <p:pic>
        <p:nvPicPr>
          <p:cNvPr id="150" name="図 149">
            <a:extLst>
              <a:ext uri="{FF2B5EF4-FFF2-40B4-BE49-F238E27FC236}">
                <a16:creationId xmlns:a16="http://schemas.microsoft.com/office/drawing/2014/main" id="{AF957245-C5C9-11B4-854E-E15AAFE3D83C}"/>
              </a:ext>
            </a:extLst>
          </p:cNvPr>
          <p:cNvPicPr>
            <a:picLocks noChangeAspect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-938" r="56673" b="63262"/>
          <a:stretch/>
        </p:blipFill>
        <p:spPr>
          <a:xfrm>
            <a:off x="4218254" y="3673100"/>
            <a:ext cx="767283" cy="703163"/>
          </a:xfrm>
          <a:prstGeom prst="rect">
            <a:avLst/>
          </a:prstGeom>
        </p:spPr>
      </p:pic>
      <p:pic>
        <p:nvPicPr>
          <p:cNvPr id="151" name="図 150">
            <a:extLst>
              <a:ext uri="{FF2B5EF4-FFF2-40B4-BE49-F238E27FC236}">
                <a16:creationId xmlns:a16="http://schemas.microsoft.com/office/drawing/2014/main" id="{14A113B0-6A97-E3FB-8F46-41BD0F1BC45E}"/>
              </a:ext>
            </a:extLst>
          </p:cNvPr>
          <p:cNvPicPr>
            <a:picLocks noChangeAspect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39959" r="55483" b="18674"/>
          <a:stretch/>
        </p:blipFill>
        <p:spPr>
          <a:xfrm>
            <a:off x="3238977" y="2607755"/>
            <a:ext cx="522089" cy="534888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7809D31E-8238-1881-78D5-0B020C300633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9" y="225127"/>
            <a:ext cx="71268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05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677</TotalTime>
  <Words>1310</Words>
  <Application>Microsoft Office PowerPoint</Application>
  <PresentationFormat>A3 297x420 mm</PresentationFormat>
  <Paragraphs>217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AR Pゴシック体S</vt:lpstr>
      <vt:lpstr>UD デジタル 教科書体 N-B</vt:lpstr>
      <vt:lpstr>UD デジタル 教科書体 NK-B</vt:lpstr>
      <vt:lpstr>UD デジタル 教科書体 NK-R</vt:lpstr>
      <vt:lpstr>UD デジタル 教科書体 NP-B</vt:lpstr>
      <vt:lpstr>UD デジタル 教科書体 NP-R</vt:lpstr>
      <vt:lpstr>UD デジタル 教科書体 N-R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Kikuchi Satomi</dc:creator>
  <cp:lastModifiedBy>Satomi Kikuchi</cp:lastModifiedBy>
  <cp:revision>8</cp:revision>
  <dcterms:created xsi:type="dcterms:W3CDTF">2024-01-24T00:16:49Z</dcterms:created>
  <dcterms:modified xsi:type="dcterms:W3CDTF">2024-01-25T02:59:20Z</dcterms:modified>
</cp:coreProperties>
</file>